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58" d="100"/>
          <a:sy n="58" d="100"/>
        </p:scale>
        <p:origin x="146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mm2307/Capstone_Project/blob/master/EDA%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mm2307/Capstone_Project/blob/master/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mm2307/Capstone_Project/blob/master/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mm2307/Capstone_Project/blob/master/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mm2307/Capstone_Project/blob/master/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mm2307/Capstone_Project/blob/master/Capstone%20Final%20Project%20IBM%20Machine%20Learn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mm2307/Capstone_Project/blob/master/Hands-on%20Lab%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10156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Alfonso </a:t>
            </a:r>
            <a:r>
              <a:rPr lang="en-US" dirty="0" err="1">
                <a:solidFill>
                  <a:schemeClr val="bg2"/>
                </a:solidFill>
                <a:latin typeface="Abadi"/>
                <a:ea typeface="SF Pro" pitchFamily="2" charset="0"/>
                <a:cs typeface="SF Pro" pitchFamily="2" charset="0"/>
              </a:rPr>
              <a:t>Mondragón</a:t>
            </a:r>
            <a:r>
              <a:rPr lang="en-US" dirty="0">
                <a:solidFill>
                  <a:schemeClr val="bg2"/>
                </a:solidFill>
                <a:latin typeface="Abadi"/>
                <a:ea typeface="SF Pro" pitchFamily="2" charset="0"/>
                <a:cs typeface="SF Pro" pitchFamily="2" charset="0"/>
              </a:rPr>
              <a:t> Montero</a:t>
            </a:r>
          </a:p>
          <a:p>
            <a:r>
              <a:rPr lang="en-US" dirty="0">
                <a:solidFill>
                  <a:schemeClr val="bg2"/>
                </a:solidFill>
                <a:latin typeface="Abadi" panose="020B0604020104020204" pitchFamily="34" charset="0"/>
                <a:ea typeface="SF Pro" pitchFamily="2" charset="0"/>
                <a:cs typeface="SF Pro" pitchFamily="2" charset="0"/>
              </a:rPr>
              <a:t>13 June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2133" y="1526367"/>
            <a:ext cx="5705678" cy="4351338"/>
          </a:xfrm>
          <a:prstGeom prst="rect">
            <a:avLst/>
          </a:prstGeom>
        </p:spPr>
        <p:txBody>
          <a:bodyPr/>
          <a:lstStyle/>
          <a:p>
            <a:r>
              <a:rPr lang="en-US" sz="2000" dirty="0">
                <a:solidFill>
                  <a:schemeClr val="accent3">
                    <a:lumMod val="25000"/>
                  </a:schemeClr>
                </a:solidFill>
                <a:latin typeface="Abadi" panose="020B0604020104020204" pitchFamily="34" charset="0"/>
              </a:rPr>
              <a:t>I performed exploratory data analysis and determined the training labels.</a:t>
            </a:r>
          </a:p>
          <a:p>
            <a:r>
              <a:rPr lang="en-US" sz="2000" dirty="0">
                <a:solidFill>
                  <a:schemeClr val="accent3">
                    <a:lumMod val="25000"/>
                  </a:schemeClr>
                </a:solidFill>
                <a:latin typeface="Abadi" panose="020B0604020104020204" pitchFamily="34" charset="0"/>
              </a:rPr>
              <a:t>I calculated the number of launches at each site, and the number and occurrence of each orbits</a:t>
            </a:r>
          </a:p>
          <a:p>
            <a:pPr>
              <a:lnSpc>
                <a:spcPct val="100000"/>
              </a:lnSpc>
              <a:spcBef>
                <a:spcPts val="1400"/>
              </a:spcBef>
            </a:pPr>
            <a:r>
              <a:rPr lang="en-US" sz="2000" dirty="0">
                <a:solidFill>
                  <a:schemeClr val="accent3">
                    <a:lumMod val="25000"/>
                  </a:schemeClr>
                </a:solidFill>
                <a:latin typeface="Abadi" panose="020B0604020104020204" pitchFamily="34" charset="0"/>
              </a:rPr>
              <a:t>The link to the notebook is </a:t>
            </a:r>
            <a:r>
              <a:rPr lang="es-MX" dirty="0">
                <a:hlinkClick r:id="rId3"/>
              </a:rPr>
              <a:t>https://github.com/amm2307/Capstone_Project/blob/master/EDA%20Lab.ipynb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455BE099-EC2C-54C6-B4B7-F4A565664799}"/>
              </a:ext>
            </a:extLst>
          </p:cNvPr>
          <p:cNvPicPr>
            <a:picLocks noChangeAspect="1"/>
          </p:cNvPicPr>
          <p:nvPr/>
        </p:nvPicPr>
        <p:blipFill>
          <a:blip r:embed="rId4"/>
          <a:stretch>
            <a:fillRect/>
          </a:stretch>
        </p:blipFill>
        <p:spPr>
          <a:xfrm>
            <a:off x="6313834" y="1348659"/>
            <a:ext cx="5705678" cy="1779053"/>
          </a:xfrm>
          <a:prstGeom prst="rect">
            <a:avLst/>
          </a:prstGeom>
        </p:spPr>
      </p:pic>
      <p:pic>
        <p:nvPicPr>
          <p:cNvPr id="7" name="Imagen 6">
            <a:extLst>
              <a:ext uri="{FF2B5EF4-FFF2-40B4-BE49-F238E27FC236}">
                <a16:creationId xmlns:a16="http://schemas.microsoft.com/office/drawing/2014/main" id="{C35BF581-C77A-BF94-7D3D-DD6F94C09D04}"/>
              </a:ext>
            </a:extLst>
          </p:cNvPr>
          <p:cNvPicPr>
            <a:picLocks noChangeAspect="1"/>
          </p:cNvPicPr>
          <p:nvPr/>
        </p:nvPicPr>
        <p:blipFill>
          <a:blip r:embed="rId5"/>
          <a:stretch>
            <a:fillRect/>
          </a:stretch>
        </p:blipFill>
        <p:spPr>
          <a:xfrm>
            <a:off x="6313833" y="3198283"/>
            <a:ext cx="5705679" cy="1473488"/>
          </a:xfrm>
          <a:prstGeom prst="rect">
            <a:avLst/>
          </a:prstGeom>
        </p:spPr>
      </p:pic>
      <p:pic>
        <p:nvPicPr>
          <p:cNvPr id="10" name="Imagen 9">
            <a:extLst>
              <a:ext uri="{FF2B5EF4-FFF2-40B4-BE49-F238E27FC236}">
                <a16:creationId xmlns:a16="http://schemas.microsoft.com/office/drawing/2014/main" id="{7742F8E8-ABC5-A306-0DD9-C534D6E67D57}"/>
              </a:ext>
            </a:extLst>
          </p:cNvPr>
          <p:cNvPicPr>
            <a:picLocks noChangeAspect="1"/>
          </p:cNvPicPr>
          <p:nvPr/>
        </p:nvPicPr>
        <p:blipFill>
          <a:blip r:embed="rId6"/>
          <a:stretch>
            <a:fillRect/>
          </a:stretch>
        </p:blipFill>
        <p:spPr>
          <a:xfrm>
            <a:off x="6313834" y="4771510"/>
            <a:ext cx="5705678" cy="125406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3882" y="1559623"/>
            <a:ext cx="4483634"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plot the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and overlay the outcome of the launch and I plot the relationship between success rate of each orbit type.</a:t>
            </a:r>
          </a:p>
          <a:p>
            <a:pPr>
              <a:lnSpc>
                <a:spcPct val="100000"/>
              </a:lnSpc>
              <a:spcBef>
                <a:spcPts val="1400"/>
              </a:spcBef>
            </a:pPr>
            <a:r>
              <a:rPr lang="en-US" sz="2400" dirty="0">
                <a:solidFill>
                  <a:schemeClr val="accent3">
                    <a:lumMod val="25000"/>
                  </a:schemeClr>
                </a:solidFill>
                <a:latin typeface="Abadi" panose="020B0604020104020204" pitchFamily="34" charset="0"/>
              </a:rPr>
              <a:t>The link to the notebook is </a:t>
            </a:r>
            <a:r>
              <a:rPr lang="es-MX" dirty="0">
                <a:hlinkClick r:id="rId3"/>
              </a:rPr>
              <a:t>https://github.com/amm2307/Capstone_Project/blob/master/EDA%20with%20Visualization%20Lab.ipynb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Imagen 7">
            <a:extLst>
              <a:ext uri="{FF2B5EF4-FFF2-40B4-BE49-F238E27FC236}">
                <a16:creationId xmlns:a16="http://schemas.microsoft.com/office/drawing/2014/main" id="{F8B5C481-3507-41BA-891E-A003ED9778A0}"/>
              </a:ext>
            </a:extLst>
          </p:cNvPr>
          <p:cNvPicPr>
            <a:picLocks noChangeAspect="1"/>
          </p:cNvPicPr>
          <p:nvPr/>
        </p:nvPicPr>
        <p:blipFill>
          <a:blip r:embed="rId4"/>
          <a:stretch>
            <a:fillRect/>
          </a:stretch>
        </p:blipFill>
        <p:spPr>
          <a:xfrm>
            <a:off x="5464244" y="1422870"/>
            <a:ext cx="6572585" cy="2218105"/>
          </a:xfrm>
          <a:prstGeom prst="rect">
            <a:avLst/>
          </a:prstGeom>
        </p:spPr>
      </p:pic>
      <p:pic>
        <p:nvPicPr>
          <p:cNvPr id="10" name="Imagen 9">
            <a:extLst>
              <a:ext uri="{FF2B5EF4-FFF2-40B4-BE49-F238E27FC236}">
                <a16:creationId xmlns:a16="http://schemas.microsoft.com/office/drawing/2014/main" id="{63DDA15B-126A-89BB-0DB0-91DD5D38A8BE}"/>
              </a:ext>
            </a:extLst>
          </p:cNvPr>
          <p:cNvPicPr>
            <a:picLocks noChangeAspect="1"/>
          </p:cNvPicPr>
          <p:nvPr/>
        </p:nvPicPr>
        <p:blipFill>
          <a:blip r:embed="rId5"/>
          <a:stretch>
            <a:fillRect/>
          </a:stretch>
        </p:blipFill>
        <p:spPr>
          <a:xfrm>
            <a:off x="5464244" y="3764016"/>
            <a:ext cx="6500553" cy="226155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7130" y="1380966"/>
            <a:ext cx="4799517" cy="525258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I display the names of the unique launch sites in the space mission.</a:t>
            </a:r>
          </a:p>
          <a:p>
            <a:pPr>
              <a:lnSpc>
                <a:spcPct val="100000"/>
              </a:lnSpc>
              <a:spcBef>
                <a:spcPts val="1400"/>
              </a:spcBef>
            </a:pPr>
            <a:r>
              <a:rPr lang="en-US" sz="2200" dirty="0">
                <a:solidFill>
                  <a:schemeClr val="accent3">
                    <a:lumMod val="25000"/>
                  </a:schemeClr>
                </a:solidFill>
                <a:latin typeface="Abadi" panose="020B0604020104020204" pitchFamily="34" charset="0"/>
              </a:rPr>
              <a:t>I display 5 records where launch sites begin with the string 'KSC’.</a:t>
            </a:r>
          </a:p>
          <a:p>
            <a:pPr>
              <a:lnSpc>
                <a:spcPct val="100000"/>
              </a:lnSpc>
              <a:spcBef>
                <a:spcPts val="1400"/>
              </a:spcBef>
            </a:pPr>
            <a:r>
              <a:rPr lang="en-US" sz="2200" dirty="0">
                <a:solidFill>
                  <a:schemeClr val="accent3">
                    <a:lumMod val="25000"/>
                  </a:schemeClr>
                </a:solidFill>
                <a:latin typeface="Abadi" panose="020B0604020104020204" pitchFamily="34" charset="0"/>
              </a:rPr>
              <a:t>I List the date where the first </a:t>
            </a:r>
            <a:r>
              <a:rPr lang="en-US" sz="2200" dirty="0" err="1">
                <a:solidFill>
                  <a:schemeClr val="accent3">
                    <a:lumMod val="25000"/>
                  </a:schemeClr>
                </a:solidFill>
                <a:latin typeface="Abadi" panose="020B0604020104020204" pitchFamily="34" charset="0"/>
              </a:rPr>
              <a:t>succesful</a:t>
            </a:r>
            <a:r>
              <a:rPr lang="en-US" sz="2200" dirty="0">
                <a:solidFill>
                  <a:schemeClr val="accent3">
                    <a:lumMod val="25000"/>
                  </a:schemeClr>
                </a:solidFill>
                <a:latin typeface="Abadi" panose="020B0604020104020204" pitchFamily="34" charset="0"/>
              </a:rPr>
              <a:t> landing outcome in drone ship was </a:t>
            </a:r>
            <a:r>
              <a:rPr lang="en-US" sz="2200" dirty="0" err="1">
                <a:solidFill>
                  <a:schemeClr val="accent3">
                    <a:lumMod val="25000"/>
                  </a:schemeClr>
                </a:solidFill>
                <a:latin typeface="Abadi" panose="020B0604020104020204" pitchFamily="34" charset="0"/>
              </a:rPr>
              <a:t>acheived</a:t>
            </a:r>
            <a:r>
              <a:rPr lang="en-US" sz="1600" b="1" i="0" dirty="0">
                <a:effectLst/>
                <a:latin typeface="-apple-system"/>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s-MX" sz="1600" dirty="0">
                <a:hlinkClick r:id="rId3"/>
              </a:rPr>
              <a:t>https://github.com/amm2307/Capstone_Project/blob/master/EDA%20with%20SQL%20Lab.ipynb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Imagen 5">
            <a:extLst>
              <a:ext uri="{FF2B5EF4-FFF2-40B4-BE49-F238E27FC236}">
                <a16:creationId xmlns:a16="http://schemas.microsoft.com/office/drawing/2014/main" id="{4DB3B05F-7DE2-E6A9-FFFA-094C5C4CC7ED}"/>
              </a:ext>
            </a:extLst>
          </p:cNvPr>
          <p:cNvPicPr>
            <a:picLocks noChangeAspect="1"/>
          </p:cNvPicPr>
          <p:nvPr/>
        </p:nvPicPr>
        <p:blipFill>
          <a:blip r:embed="rId4"/>
          <a:stretch>
            <a:fillRect/>
          </a:stretch>
        </p:blipFill>
        <p:spPr>
          <a:xfrm>
            <a:off x="5253644" y="1380966"/>
            <a:ext cx="6749934" cy="1754767"/>
          </a:xfrm>
          <a:prstGeom prst="rect">
            <a:avLst/>
          </a:prstGeom>
        </p:spPr>
      </p:pic>
      <p:pic>
        <p:nvPicPr>
          <p:cNvPr id="8" name="Imagen 7">
            <a:extLst>
              <a:ext uri="{FF2B5EF4-FFF2-40B4-BE49-F238E27FC236}">
                <a16:creationId xmlns:a16="http://schemas.microsoft.com/office/drawing/2014/main" id="{2FDF6E09-F377-0F82-5263-49E0A7B06071}"/>
              </a:ext>
            </a:extLst>
          </p:cNvPr>
          <p:cNvPicPr>
            <a:picLocks noChangeAspect="1"/>
          </p:cNvPicPr>
          <p:nvPr/>
        </p:nvPicPr>
        <p:blipFill>
          <a:blip r:embed="rId5"/>
          <a:stretch>
            <a:fillRect/>
          </a:stretch>
        </p:blipFill>
        <p:spPr>
          <a:xfrm>
            <a:off x="5253643" y="3163000"/>
            <a:ext cx="6749935" cy="1662112"/>
          </a:xfrm>
          <a:prstGeom prst="rect">
            <a:avLst/>
          </a:prstGeom>
        </p:spPr>
      </p:pic>
      <p:pic>
        <p:nvPicPr>
          <p:cNvPr id="10" name="Imagen 9">
            <a:extLst>
              <a:ext uri="{FF2B5EF4-FFF2-40B4-BE49-F238E27FC236}">
                <a16:creationId xmlns:a16="http://schemas.microsoft.com/office/drawing/2014/main" id="{B55F9276-AC1E-7BAA-3558-59CDDDC13D1C}"/>
              </a:ext>
            </a:extLst>
          </p:cNvPr>
          <p:cNvPicPr>
            <a:picLocks noChangeAspect="1"/>
          </p:cNvPicPr>
          <p:nvPr/>
        </p:nvPicPr>
        <p:blipFill>
          <a:blip r:embed="rId6"/>
          <a:stretch>
            <a:fillRect/>
          </a:stretch>
        </p:blipFill>
        <p:spPr>
          <a:xfrm>
            <a:off x="5569528" y="4739698"/>
            <a:ext cx="6589222" cy="128587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marked all launch sites, and I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I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I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I calculated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s-MX" sz="2000" dirty="0">
                <a:hlinkClick r:id="rId3"/>
              </a:rPr>
              <a:t>https://github.com/amm2307/Capstone_Project/blob/master/Interactive%20Visual%20Analytics%20with%20Folium%20lab.ipynb</a:t>
            </a:r>
            <a:endParaRPr lang="en-US" sz="20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I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I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8003" y="1443243"/>
            <a:ext cx="5857997" cy="5157062"/>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I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I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a:rPr>
              <a:t>The link to the notebook is </a:t>
            </a:r>
            <a:r>
              <a:rPr lang="en-US" dirty="0">
                <a:hlinkClick r:id="rId3"/>
              </a:rPr>
              <a:t>https://github.com/amm2307/Capstone_Project/blob/master/Machine%20Learning%20Prediction%20lab.ipynb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4B668818-ADA5-D5C3-B72D-632A307765DE}"/>
              </a:ext>
            </a:extLst>
          </p:cNvPr>
          <p:cNvPicPr>
            <a:picLocks noChangeAspect="1"/>
          </p:cNvPicPr>
          <p:nvPr/>
        </p:nvPicPr>
        <p:blipFill>
          <a:blip r:embed="rId4"/>
          <a:stretch>
            <a:fillRect/>
          </a:stretch>
        </p:blipFill>
        <p:spPr>
          <a:xfrm>
            <a:off x="6096000" y="1376743"/>
            <a:ext cx="5508567" cy="1209675"/>
          </a:xfrm>
          <a:prstGeom prst="rect">
            <a:avLst/>
          </a:prstGeom>
        </p:spPr>
      </p:pic>
      <p:pic>
        <p:nvPicPr>
          <p:cNvPr id="8" name="Imagen 7">
            <a:extLst>
              <a:ext uri="{FF2B5EF4-FFF2-40B4-BE49-F238E27FC236}">
                <a16:creationId xmlns:a16="http://schemas.microsoft.com/office/drawing/2014/main" id="{C0D46EDD-DA3D-4151-98D5-D54523D7FCD8}"/>
              </a:ext>
            </a:extLst>
          </p:cNvPr>
          <p:cNvPicPr>
            <a:picLocks noChangeAspect="1"/>
          </p:cNvPicPr>
          <p:nvPr/>
        </p:nvPicPr>
        <p:blipFill>
          <a:blip r:embed="rId5"/>
          <a:stretch>
            <a:fillRect/>
          </a:stretch>
        </p:blipFill>
        <p:spPr>
          <a:xfrm>
            <a:off x="6096000" y="2652918"/>
            <a:ext cx="5508567" cy="1724025"/>
          </a:xfrm>
          <a:prstGeom prst="rect">
            <a:avLst/>
          </a:prstGeom>
        </p:spPr>
      </p:pic>
      <p:pic>
        <p:nvPicPr>
          <p:cNvPr id="10" name="Imagen 9">
            <a:extLst>
              <a:ext uri="{FF2B5EF4-FFF2-40B4-BE49-F238E27FC236}">
                <a16:creationId xmlns:a16="http://schemas.microsoft.com/office/drawing/2014/main" id="{6C704175-96FA-ED48-2A70-257F1EC568F2}"/>
              </a:ext>
            </a:extLst>
          </p:cNvPr>
          <p:cNvPicPr>
            <a:picLocks noChangeAspect="1"/>
          </p:cNvPicPr>
          <p:nvPr/>
        </p:nvPicPr>
        <p:blipFill>
          <a:blip r:embed="rId6"/>
          <a:stretch>
            <a:fillRect/>
          </a:stretch>
        </p:blipFill>
        <p:spPr>
          <a:xfrm>
            <a:off x="6096000" y="4447598"/>
            <a:ext cx="5641571" cy="89535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D6D770-A6A0-B94C-A83F-27965A547B2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9341" y="1442267"/>
            <a:ext cx="11327027" cy="8354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CCAA41F5-6AC8-60FD-2BAD-2BEEE5A09D68}"/>
              </a:ext>
            </a:extLst>
          </p:cNvPr>
          <p:cNvPicPr>
            <a:picLocks noChangeAspect="1"/>
          </p:cNvPicPr>
          <p:nvPr/>
        </p:nvPicPr>
        <p:blipFill>
          <a:blip r:embed="rId3"/>
          <a:stretch>
            <a:fillRect/>
          </a:stretch>
        </p:blipFill>
        <p:spPr>
          <a:xfrm>
            <a:off x="449341" y="2277696"/>
            <a:ext cx="11293318" cy="330517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9665"/>
            <a:ext cx="10851182" cy="1030779"/>
          </a:xfrm>
          <a:prstGeom prst="rect">
            <a:avLst/>
          </a:prstGeom>
        </p:spPr>
        <p:txBody>
          <a:bodyPr>
            <a:normAutofit/>
          </a:bodyPr>
          <a:lstStyle/>
          <a:p>
            <a:pPr>
              <a:lnSpc>
                <a:spcPct val="100000"/>
              </a:lnSpc>
              <a:spcBef>
                <a:spcPts val="1400"/>
              </a:spcBef>
            </a:pPr>
            <a:r>
              <a:rPr lang="es-MX" sz="2200" dirty="0">
                <a:solidFill>
                  <a:schemeClr val="accent3">
                    <a:lumMod val="25000"/>
                  </a:schemeClr>
                </a:solidFill>
                <a:latin typeface="Abadi" panose="020B0604020104020204" pitchFamily="34" charset="0"/>
              </a:rPr>
              <a:t>I </a:t>
            </a:r>
            <a:r>
              <a:rPr lang="en-US" sz="2200" dirty="0">
                <a:solidFill>
                  <a:schemeClr val="accent3">
                    <a:lumMod val="25000"/>
                  </a:schemeClr>
                </a:solidFill>
                <a:latin typeface="Abadi" panose="020B0604020104020204" pitchFamily="34" charset="0"/>
              </a:rPr>
              <a:t>find for the 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EAB00812-72B2-DC13-490F-0C41F35E5D02}"/>
              </a:ext>
            </a:extLst>
          </p:cNvPr>
          <p:cNvPicPr>
            <a:picLocks noChangeAspect="1"/>
          </p:cNvPicPr>
          <p:nvPr/>
        </p:nvPicPr>
        <p:blipFill>
          <a:blip r:embed="rId3"/>
          <a:stretch>
            <a:fillRect/>
          </a:stretch>
        </p:blipFill>
        <p:spPr>
          <a:xfrm>
            <a:off x="570807" y="2398221"/>
            <a:ext cx="11172825" cy="32766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33483"/>
            <a:ext cx="10934309" cy="71096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8490940F-EECB-E10A-C1A7-36CBA4F16FAD}"/>
              </a:ext>
            </a:extLst>
          </p:cNvPr>
          <p:cNvPicPr>
            <a:picLocks noChangeAspect="1"/>
          </p:cNvPicPr>
          <p:nvPr/>
        </p:nvPicPr>
        <p:blipFill>
          <a:blip r:embed="rId3"/>
          <a:stretch>
            <a:fillRect/>
          </a:stretch>
        </p:blipFill>
        <p:spPr>
          <a:xfrm>
            <a:off x="767635" y="2184421"/>
            <a:ext cx="10934309" cy="36861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04750"/>
            <a:ext cx="10687961" cy="15712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723B8184-496D-3C97-2FD9-496D0F32E04C}"/>
              </a:ext>
            </a:extLst>
          </p:cNvPr>
          <p:cNvPicPr>
            <a:picLocks noChangeAspect="1"/>
          </p:cNvPicPr>
          <p:nvPr/>
        </p:nvPicPr>
        <p:blipFill>
          <a:blip r:embed="rId3"/>
          <a:stretch>
            <a:fillRect/>
          </a:stretch>
        </p:blipFill>
        <p:spPr>
          <a:xfrm>
            <a:off x="1033637" y="2569493"/>
            <a:ext cx="10424335" cy="34480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42267"/>
            <a:ext cx="10687961" cy="8853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0E028054-7F05-D92B-7787-F8827A50F291}"/>
              </a:ext>
            </a:extLst>
          </p:cNvPr>
          <p:cNvPicPr>
            <a:picLocks noChangeAspect="1"/>
          </p:cNvPicPr>
          <p:nvPr/>
        </p:nvPicPr>
        <p:blipFill>
          <a:blip r:embed="rId3"/>
          <a:stretch>
            <a:fillRect/>
          </a:stretch>
        </p:blipFill>
        <p:spPr>
          <a:xfrm>
            <a:off x="734029" y="2327572"/>
            <a:ext cx="10687960" cy="34480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7997"/>
            <a:ext cx="10687961" cy="549049"/>
          </a:xfrm>
          <a:prstGeom prst="rect">
            <a:avLst/>
          </a:prstGeom>
        </p:spPr>
        <p:txBody>
          <a:bodyPr>
            <a:normAutofit/>
          </a:bodyPr>
          <a:lstStyle/>
          <a:p>
            <a:pPr>
              <a:lnSpc>
                <a:spcPct val="100000"/>
              </a:lnSpc>
              <a:spcBef>
                <a:spcPts val="1400"/>
              </a:spcBef>
            </a:pPr>
            <a:r>
              <a:rPr lang="es-MX" sz="2200" dirty="0">
                <a:solidFill>
                  <a:schemeClr val="accent3">
                    <a:lumMod val="25000"/>
                  </a:schemeClr>
                </a:solidFill>
                <a:latin typeface="Abadi" panose="020B0604020104020204" pitchFamily="34" charset="0"/>
              </a:rPr>
              <a:t>I </a:t>
            </a:r>
            <a:r>
              <a:rPr lang="en-US" sz="2200" dirty="0">
                <a:solidFill>
                  <a:schemeClr val="accent3">
                    <a:lumMod val="25000"/>
                  </a:schemeClr>
                </a:solidFill>
                <a:latin typeface="Abadi" panose="020B0604020104020204" pitchFamily="34" charset="0"/>
              </a:rPr>
              <a:t>can observe that the </a:t>
            </a: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FC522F43-870C-02E2-4B65-5A0BA94354B7}"/>
              </a:ext>
            </a:extLst>
          </p:cNvPr>
          <p:cNvPicPr>
            <a:picLocks noChangeAspect="1"/>
          </p:cNvPicPr>
          <p:nvPr/>
        </p:nvPicPr>
        <p:blipFill>
          <a:blip r:embed="rId3"/>
          <a:stretch>
            <a:fillRect/>
          </a:stretch>
        </p:blipFill>
        <p:spPr>
          <a:xfrm>
            <a:off x="734028" y="1987047"/>
            <a:ext cx="10234009" cy="447566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6621"/>
            <a:ext cx="10385670" cy="549049"/>
          </a:xfrm>
          <a:prstGeom prst="rect">
            <a:avLst/>
          </a:prstGeom>
        </p:spPr>
        <p:txBody>
          <a:bodyPr>
            <a:normAutofit fontScale="92500"/>
          </a:bodyPr>
          <a:lstStyle/>
          <a:p>
            <a:pPr>
              <a:spcBef>
                <a:spcPts val="1400"/>
              </a:spcBef>
            </a:pPr>
            <a:r>
              <a:rPr lang="en-US" sz="2200" dirty="0">
                <a:solidFill>
                  <a:schemeClr val="accent3">
                    <a:lumMod val="25000"/>
                  </a:schemeClr>
                </a:solidFill>
                <a:latin typeface="Abadi" panose="020B0604020104020204" pitchFamily="34" charset="0"/>
              </a:rPr>
              <a:t>I used the key word DISTINCT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D88A0FCA-8B32-5178-7C31-F5581083547C}"/>
              </a:ext>
            </a:extLst>
          </p:cNvPr>
          <p:cNvPicPr>
            <a:picLocks noChangeAspect="1"/>
          </p:cNvPicPr>
          <p:nvPr/>
        </p:nvPicPr>
        <p:blipFill>
          <a:blip r:embed="rId3"/>
          <a:stretch>
            <a:fillRect/>
          </a:stretch>
        </p:blipFill>
        <p:spPr>
          <a:xfrm>
            <a:off x="900112" y="1927000"/>
            <a:ext cx="10391775" cy="387528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6620"/>
            <a:ext cx="9745589" cy="549049"/>
          </a:xfrm>
          <a:prstGeom prst="rect">
            <a:avLst/>
          </a:prstGeom>
        </p:spPr>
        <p:txBody>
          <a:bodyPr>
            <a:normAutofit/>
          </a:bodyPr>
          <a:lstStyle/>
          <a:p>
            <a:pPr algn="l"/>
            <a:r>
              <a:rPr lang="en-US" sz="2000" dirty="0">
                <a:solidFill>
                  <a:schemeClr val="accent3">
                    <a:lumMod val="25000"/>
                  </a:schemeClr>
                </a:solidFill>
                <a:latin typeface="Abadi" panose="020B0604020104020204" pitchFamily="34" charset="0"/>
              </a:rPr>
              <a:t>I Display 5 records where launch sites begin with the string 'KSC</a:t>
            </a:r>
            <a:r>
              <a:rPr lang="en-US" sz="1600" b="1" i="0" dirty="0">
                <a:effectLst/>
                <a:latin typeface="-apple-system"/>
              </a:rPr>
              <a: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Imagen 5">
            <a:extLst>
              <a:ext uri="{FF2B5EF4-FFF2-40B4-BE49-F238E27FC236}">
                <a16:creationId xmlns:a16="http://schemas.microsoft.com/office/drawing/2014/main" id="{BD64E2AA-06A1-8186-F099-F612A7089419}"/>
              </a:ext>
            </a:extLst>
          </p:cNvPr>
          <p:cNvPicPr>
            <a:picLocks noChangeAspect="1"/>
          </p:cNvPicPr>
          <p:nvPr/>
        </p:nvPicPr>
        <p:blipFill>
          <a:blip r:embed="rId3"/>
          <a:stretch>
            <a:fillRect/>
          </a:stretch>
        </p:blipFill>
        <p:spPr>
          <a:xfrm>
            <a:off x="428625" y="1771649"/>
            <a:ext cx="11334750" cy="425392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6496"/>
            <a:ext cx="10687962" cy="75132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967D42DA-D3ED-74C7-3EF0-A1229A7E9E1E}"/>
              </a:ext>
            </a:extLst>
          </p:cNvPr>
          <p:cNvPicPr>
            <a:picLocks noChangeAspect="1"/>
          </p:cNvPicPr>
          <p:nvPr/>
        </p:nvPicPr>
        <p:blipFill>
          <a:blip r:embed="rId3"/>
          <a:stretch>
            <a:fillRect/>
          </a:stretch>
        </p:blipFill>
        <p:spPr>
          <a:xfrm>
            <a:off x="652462" y="2227816"/>
            <a:ext cx="10887075" cy="29427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0504" y="1576243"/>
            <a:ext cx="10887467" cy="884324"/>
          </a:xfrm>
          <a:prstGeom prst="rect">
            <a:avLst/>
          </a:prstGeom>
        </p:spPr>
        <p:txBody>
          <a:bodyPr>
            <a:normAutofit/>
          </a:bodyPr>
          <a:lstStyle/>
          <a:p>
            <a:pPr>
              <a:spcBef>
                <a:spcPts val="1400"/>
              </a:spcBef>
            </a:pPr>
            <a:r>
              <a:rPr lang="en-US" sz="2400" dirty="0">
                <a:latin typeface="Abadi" panose="020B0604020104020204" pitchFamily="34" charset="0"/>
              </a:rPr>
              <a:t>I calculated the average payload mass carried by booster version F9 v1.1 as 2928</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05376869-32BF-BD99-A1E9-19D36D4B815F}"/>
              </a:ext>
            </a:extLst>
          </p:cNvPr>
          <p:cNvPicPr>
            <a:picLocks noChangeAspect="1"/>
          </p:cNvPicPr>
          <p:nvPr/>
        </p:nvPicPr>
        <p:blipFill>
          <a:blip r:embed="rId3"/>
          <a:stretch>
            <a:fillRect/>
          </a:stretch>
        </p:blipFill>
        <p:spPr>
          <a:xfrm>
            <a:off x="770011" y="2460566"/>
            <a:ext cx="10315575" cy="295933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9873"/>
            <a:ext cx="10515600" cy="934200"/>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I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CF68BEF0-1BF1-3DA9-009C-DDC31A1CDB22}"/>
              </a:ext>
            </a:extLst>
          </p:cNvPr>
          <p:cNvPicPr>
            <a:picLocks noChangeAspect="1"/>
          </p:cNvPicPr>
          <p:nvPr/>
        </p:nvPicPr>
        <p:blipFill>
          <a:blip r:embed="rId3"/>
          <a:stretch>
            <a:fillRect/>
          </a:stretch>
        </p:blipFill>
        <p:spPr>
          <a:xfrm>
            <a:off x="581024" y="2298995"/>
            <a:ext cx="10876947" cy="260551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999"/>
            <a:ext cx="10687962" cy="1216824"/>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I used the WHERE clause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9D68E19B-C737-958D-21D7-4960D482FD0F}"/>
              </a:ext>
            </a:extLst>
          </p:cNvPr>
          <p:cNvPicPr>
            <a:picLocks noChangeAspect="1"/>
          </p:cNvPicPr>
          <p:nvPr/>
        </p:nvPicPr>
        <p:blipFill>
          <a:blip r:embed="rId3"/>
          <a:stretch>
            <a:fillRect/>
          </a:stretch>
        </p:blipFill>
        <p:spPr>
          <a:xfrm>
            <a:off x="548640" y="2626823"/>
            <a:ext cx="10909332" cy="33987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96537"/>
            <a:ext cx="8451104" cy="522039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3757" y="1409994"/>
            <a:ext cx="10817932" cy="1000702"/>
          </a:xfrm>
          <a:prstGeom prst="rect">
            <a:avLst/>
          </a:prstGeom>
        </p:spPr>
        <p:txBody>
          <a:bodyPr>
            <a:normAutofit/>
          </a:bodyPr>
          <a:lstStyle/>
          <a:p>
            <a:pPr>
              <a:spcBef>
                <a:spcPts val="1400"/>
              </a:spcBef>
            </a:pPr>
            <a:r>
              <a:rPr lang="en-US" sz="2400" dirty="0">
                <a:latin typeface="Abadi" panose="020B0604020104020204" pitchFamily="34" charset="0"/>
              </a:rPr>
              <a:t>I used wildcard like ‘%’ to filter for WHERE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9604A999-12F9-39A8-D827-BEC5C5471BD9}"/>
              </a:ext>
            </a:extLst>
          </p:cNvPr>
          <p:cNvPicPr>
            <a:picLocks noChangeAspect="1"/>
          </p:cNvPicPr>
          <p:nvPr/>
        </p:nvPicPr>
        <p:blipFill>
          <a:blip r:embed="rId3"/>
          <a:stretch>
            <a:fillRect/>
          </a:stretch>
        </p:blipFill>
        <p:spPr>
          <a:xfrm>
            <a:off x="603757" y="2180762"/>
            <a:ext cx="10984486" cy="360489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3370"/>
            <a:ext cx="10687962" cy="1000702"/>
          </a:xfrm>
          <a:prstGeom prst="rect">
            <a:avLst/>
          </a:prstGeom>
        </p:spPr>
        <p:txBody>
          <a:bodyPr>
            <a:normAutofit/>
          </a:bodyPr>
          <a:lstStyle/>
          <a:p>
            <a:pPr>
              <a:spcBef>
                <a:spcPts val="1400"/>
              </a:spcBef>
            </a:pPr>
            <a:r>
              <a:rPr lang="en-US" sz="2400" dirty="0">
                <a:latin typeface="Abadi" panose="020B0604020104020204" pitchFamily="34" charset="0"/>
              </a:rPr>
              <a:t>I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7EDB3D1E-5E6E-4F55-36C9-97530C740DF4}"/>
              </a:ext>
            </a:extLst>
          </p:cNvPr>
          <p:cNvPicPr>
            <a:picLocks noChangeAspect="1"/>
          </p:cNvPicPr>
          <p:nvPr/>
        </p:nvPicPr>
        <p:blipFill>
          <a:blip r:embed="rId3"/>
          <a:stretch>
            <a:fillRect/>
          </a:stretch>
        </p:blipFill>
        <p:spPr>
          <a:xfrm>
            <a:off x="781094" y="2144684"/>
            <a:ext cx="10572750" cy="389751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9870"/>
            <a:ext cx="10901059" cy="1100455"/>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I used a combinations of the WHERE clause, LIKE, AND, and BETWEEN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CB7B4853-0DD1-DB69-2BCC-2B0AA5BF91F6}"/>
              </a:ext>
            </a:extLst>
          </p:cNvPr>
          <p:cNvPicPr>
            <a:picLocks noChangeAspect="1"/>
          </p:cNvPicPr>
          <p:nvPr/>
        </p:nvPicPr>
        <p:blipFill>
          <a:blip r:embed="rId3"/>
          <a:stretch>
            <a:fillRect/>
          </a:stretch>
        </p:blipFill>
        <p:spPr>
          <a:xfrm>
            <a:off x="1012898" y="2732289"/>
            <a:ext cx="10445074" cy="329328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6620"/>
            <a:ext cx="10687962" cy="2002380"/>
          </a:xfrm>
          <a:prstGeom prst="rect">
            <a:avLst/>
          </a:prstGeom>
        </p:spPr>
        <p:txBody>
          <a:bodyPr lIns="91440" tIns="45720" rIns="91440" bIns="45720" anchor="t"/>
          <a:lstStyle/>
          <a:p>
            <a:pPr>
              <a:spcBef>
                <a:spcPts val="1400"/>
              </a:spcBef>
            </a:pPr>
            <a:r>
              <a:rPr lang="en-US" sz="2400" dirty="0">
                <a:latin typeface="Abadi" panose="020B0604020104020204" pitchFamily="34" charset="0"/>
              </a:rPr>
              <a:t>I selected Landing outcomes and the COUNT of landing outcomes from the data and used the WHERE clause to filter for landing outcomes BETWEEN 2010-06-04 to 2010-03-20.</a:t>
            </a:r>
          </a:p>
          <a:p>
            <a:pPr>
              <a:spcBef>
                <a:spcPts val="1400"/>
              </a:spcBef>
            </a:pPr>
            <a:r>
              <a:rPr lang="en-US" sz="2400" dirty="0">
                <a:latin typeface="Abadi" panose="020B0604020104020204" pitchFamily="34" charset="0"/>
              </a:rPr>
              <a:t>I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08775FC0-244B-E60F-62D9-CD67AE982B10}"/>
              </a:ext>
            </a:extLst>
          </p:cNvPr>
          <p:cNvPicPr>
            <a:picLocks noChangeAspect="1"/>
          </p:cNvPicPr>
          <p:nvPr/>
        </p:nvPicPr>
        <p:blipFill>
          <a:blip r:embed="rId3"/>
          <a:stretch>
            <a:fillRect/>
          </a:stretch>
        </p:blipFill>
        <p:spPr>
          <a:xfrm>
            <a:off x="800100" y="3428999"/>
            <a:ext cx="10591800" cy="259657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10E37-1F1B-F247-ABD4-30FA6F6954AE}"/>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5" y="5868784"/>
            <a:ext cx="9745589" cy="748147"/>
          </a:xfrm>
          <a:prstGeom prst="rect">
            <a:avLst/>
          </a:prstGeom>
        </p:spPr>
        <p:txBody>
          <a:bodyPr lIns="91440" tIns="45720" rIns="91440" bIns="45720" anchor="t">
            <a:normAutofit fontScale="25000" lnSpcReduction="20000"/>
          </a:bodyPr>
          <a:lstStyle/>
          <a:p>
            <a:pPr>
              <a:lnSpc>
                <a:spcPct val="100000"/>
              </a:lnSpc>
              <a:spcBef>
                <a:spcPts val="1400"/>
              </a:spcBef>
            </a:pPr>
            <a:r>
              <a:rPr lang="en-US" sz="9600" dirty="0">
                <a:latin typeface="Abadi" panose="020B0604020104020204" pitchFamily="34" charset="0"/>
              </a:rPr>
              <a:t>I can see that the SpaceX launch sites are in the United States of America coasts, Florida and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864525"/>
            <a:ext cx="10515600" cy="46490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a:p>
            <a:endParaRPr lang="en-US" dirty="0">
              <a:solidFill>
                <a:srgbClr val="0B49CB"/>
              </a:solidFill>
              <a:latin typeface="Abadi"/>
            </a:endParaRPr>
          </a:p>
        </p:txBody>
      </p:sp>
      <p:pic>
        <p:nvPicPr>
          <p:cNvPr id="6" name="Imagen 5">
            <a:extLst>
              <a:ext uri="{FF2B5EF4-FFF2-40B4-BE49-F238E27FC236}">
                <a16:creationId xmlns:a16="http://schemas.microsoft.com/office/drawing/2014/main" id="{0369D3B2-FF77-3051-8FF8-D75105BF0645}"/>
              </a:ext>
            </a:extLst>
          </p:cNvPr>
          <p:cNvPicPr>
            <a:picLocks noChangeAspect="1"/>
          </p:cNvPicPr>
          <p:nvPr/>
        </p:nvPicPr>
        <p:blipFill>
          <a:blip r:embed="rId3"/>
          <a:stretch>
            <a:fillRect/>
          </a:stretch>
        </p:blipFill>
        <p:spPr>
          <a:xfrm>
            <a:off x="299259" y="1329431"/>
            <a:ext cx="11604566" cy="453935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5016" y="6025573"/>
            <a:ext cx="9745589"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 shows successful Launches and Red Marker shows Failures.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Imagen 3">
            <a:extLst>
              <a:ext uri="{FF2B5EF4-FFF2-40B4-BE49-F238E27FC236}">
                <a16:creationId xmlns:a16="http://schemas.microsoft.com/office/drawing/2014/main" id="{0F10CECD-A49E-F6D9-B849-FA5AB895149E}"/>
              </a:ext>
            </a:extLst>
          </p:cNvPr>
          <p:cNvPicPr>
            <a:picLocks noChangeAspect="1"/>
          </p:cNvPicPr>
          <p:nvPr/>
        </p:nvPicPr>
        <p:blipFill>
          <a:blip r:embed="rId3"/>
          <a:stretch>
            <a:fillRect/>
          </a:stretch>
        </p:blipFill>
        <p:spPr>
          <a:xfrm>
            <a:off x="480255" y="1436457"/>
            <a:ext cx="10977717" cy="424035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04005" y="5196711"/>
            <a:ext cx="8597827" cy="1538270"/>
          </a:xfrm>
          <a:prstGeom prst="rect">
            <a:avLst/>
          </a:prstGeom>
        </p:spPr>
        <p:txBody>
          <a:bodyPr lIns="91440" tIns="45720" rIns="91440" bIns="45720" anchor="t">
            <a:normAutofit fontScale="25000" lnSpcReduction="20000"/>
          </a:bodyPr>
          <a:lstStyle/>
          <a:p>
            <a:pPr algn="l">
              <a:buFont typeface="Arial" panose="020B0604020202020204" pitchFamily="34" charset="0"/>
              <a:buChar char="•"/>
            </a:pPr>
            <a:r>
              <a:rPr lang="en-US" sz="9600" dirty="0">
                <a:latin typeface="Abadi" panose="020B0604020104020204" pitchFamily="34" charset="0"/>
              </a:rPr>
              <a:t>Are launch sites in close proximity to railways? No.</a:t>
            </a:r>
          </a:p>
          <a:p>
            <a:pPr algn="l">
              <a:buFont typeface="Arial" panose="020B0604020202020204" pitchFamily="34" charset="0"/>
              <a:buChar char="•"/>
            </a:pPr>
            <a:r>
              <a:rPr lang="en-US" sz="9600" dirty="0">
                <a:latin typeface="Abadi" panose="020B0604020104020204" pitchFamily="34" charset="0"/>
              </a:rPr>
              <a:t>Are launch sites in close proximity to highways? No.</a:t>
            </a:r>
          </a:p>
          <a:p>
            <a:pPr algn="l">
              <a:buFont typeface="Arial" panose="020B0604020202020204" pitchFamily="34" charset="0"/>
              <a:buChar char="•"/>
            </a:pPr>
            <a:r>
              <a:rPr lang="en-US" sz="9600" dirty="0">
                <a:latin typeface="Abadi" panose="020B0604020104020204" pitchFamily="34" charset="0"/>
              </a:rPr>
              <a:t>Are launch sites in close proximity to coastline? Yes.</a:t>
            </a:r>
          </a:p>
          <a:p>
            <a:pPr algn="l">
              <a:buFont typeface="Arial" panose="020B0604020202020204" pitchFamily="34" charset="0"/>
              <a:buChar char="•"/>
            </a:pPr>
            <a:r>
              <a:rPr lang="en-US" sz="9600" dirty="0">
                <a:latin typeface="Abadi" panose="020B0604020104020204" pitchFamily="34" charset="0"/>
              </a:rPr>
              <a:t>Do launch sites keep certain distance away from cities? Yes.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Imagen 3">
            <a:extLst>
              <a:ext uri="{FF2B5EF4-FFF2-40B4-BE49-F238E27FC236}">
                <a16:creationId xmlns:a16="http://schemas.microsoft.com/office/drawing/2014/main" id="{7D07CB36-3DEB-8965-9794-52E2DD0FC4DF}"/>
              </a:ext>
            </a:extLst>
          </p:cNvPr>
          <p:cNvPicPr>
            <a:picLocks noChangeAspect="1"/>
          </p:cNvPicPr>
          <p:nvPr/>
        </p:nvPicPr>
        <p:blipFill>
          <a:blip r:embed="rId3"/>
          <a:stretch>
            <a:fillRect/>
          </a:stretch>
        </p:blipFill>
        <p:spPr>
          <a:xfrm>
            <a:off x="365760" y="1396536"/>
            <a:ext cx="11554695" cy="367422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BE3DE-57DF-BB4E-A1EB-06A2078B7C53}"/>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5E8F45AA-5EA4-CE65-5C10-03059F777796}"/>
              </a:ext>
            </a:extLst>
          </p:cNvPr>
          <p:cNvPicPr>
            <a:picLocks noChangeAspect="1"/>
          </p:cNvPicPr>
          <p:nvPr/>
        </p:nvPicPr>
        <p:blipFill>
          <a:blip r:embed="rId3"/>
          <a:stretch>
            <a:fillRect/>
          </a:stretch>
        </p:blipFill>
        <p:spPr>
          <a:xfrm>
            <a:off x="752019" y="1421041"/>
            <a:ext cx="10687962" cy="423161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79665"/>
            <a:ext cx="9681595" cy="4322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Project background and context</a:t>
            </a:r>
          </a:p>
          <a:p>
            <a:pPr lvl="1">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0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What features determine the success rate of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6" name="Content Placeholder 3">
            <a:extLst>
              <a:ext uri="{FF2B5EF4-FFF2-40B4-BE49-F238E27FC236}">
                <a16:creationId xmlns:a16="http://schemas.microsoft.com/office/drawing/2014/main" id="{2E5F33C7-4AC5-CB88-4AA0-AB8FDBC25D29}"/>
              </a:ext>
            </a:extLst>
          </p:cNvPr>
          <p:cNvPicPr>
            <a:picLocks noChangeAspect="1"/>
          </p:cNvPicPr>
          <p:nvPr/>
        </p:nvPicPr>
        <p:blipFill>
          <a:blip r:embed="rId3"/>
          <a:stretch>
            <a:fillRect/>
          </a:stretch>
        </p:blipFill>
        <p:spPr>
          <a:xfrm>
            <a:off x="2123100" y="1525255"/>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dirty="0">
                <a:solidFill>
                  <a:srgbClr val="0B49CB"/>
                </a:solidFill>
                <a:latin typeface="Abadi"/>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A6034727-81EB-F5E0-1A28-7456D120319C}"/>
              </a:ext>
            </a:extLst>
          </p:cNvPr>
          <p:cNvPicPr>
            <a:picLocks noChangeAspect="1"/>
          </p:cNvPicPr>
          <p:nvPr/>
        </p:nvPicPr>
        <p:blipFill>
          <a:blip r:embed="rId3"/>
          <a:stretch>
            <a:fillRect/>
          </a:stretch>
        </p:blipFill>
        <p:spPr>
          <a:xfrm>
            <a:off x="838200" y="1626105"/>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C0A30-C8FD-074A-91CC-8D341ACA8F30}"/>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09" y="1566731"/>
            <a:ext cx="10515601" cy="710956"/>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25636"/>
            <a:ext cx="10515600" cy="1371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ACE7A227-2F91-9CF8-660A-32F7A1A357B4}"/>
              </a:ext>
            </a:extLst>
          </p:cNvPr>
          <p:cNvPicPr>
            <a:picLocks noChangeAspect="1"/>
          </p:cNvPicPr>
          <p:nvPr/>
        </p:nvPicPr>
        <p:blipFill>
          <a:blip r:embed="rId3"/>
          <a:stretch>
            <a:fillRect/>
          </a:stretch>
        </p:blipFill>
        <p:spPr>
          <a:xfrm>
            <a:off x="719137" y="2497985"/>
            <a:ext cx="10753725" cy="35275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46415"/>
            <a:ext cx="10687961" cy="389035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n 2">
            <a:extLst>
              <a:ext uri="{FF2B5EF4-FFF2-40B4-BE49-F238E27FC236}">
                <a16:creationId xmlns:a16="http://schemas.microsoft.com/office/drawing/2014/main" id="{3D8A6B4E-5F71-1FBF-9F53-76D87D7C17EA}"/>
              </a:ext>
            </a:extLst>
          </p:cNvPr>
          <p:cNvPicPr>
            <a:picLocks noChangeAspect="1"/>
          </p:cNvPicPr>
          <p:nvPr/>
        </p:nvPicPr>
        <p:blipFill>
          <a:blip r:embed="rId4"/>
          <a:stretch>
            <a:fillRect/>
          </a:stretch>
        </p:blipFill>
        <p:spPr>
          <a:xfrm>
            <a:off x="552450" y="1377052"/>
            <a:ext cx="11087100" cy="464852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a:extLst>
              <a:ext uri="{FF2B5EF4-FFF2-40B4-BE49-F238E27FC236}">
                <a16:creationId xmlns:a16="http://schemas.microsoft.com/office/drawing/2014/main" id="{AF38DA49-8B14-AF48-A9DD-1F285E79C82D}"/>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2793"/>
            <a:ext cx="10515600" cy="4614170"/>
          </a:xfrm>
          <a:prstGeom prst="rect">
            <a:avLst/>
          </a:prstGeom>
        </p:spPr>
        <p:txBody>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data was collected</a:t>
            </a:r>
            <a:r>
              <a:rPr lang="en-US" sz="2200" dirty="0">
                <a:solidFill>
                  <a:schemeClr val="accent3">
                    <a:lumMod val="25000"/>
                  </a:schemeClr>
                </a:solidFill>
                <a:latin typeface="Abadi" panose="020B0604020104020204" pitchFamily="34" charset="0"/>
              </a:rPr>
              <a:t>:</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Using get request to the Space API</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Then, I decoded the response content as a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a:t>
            </a:r>
            <a:r>
              <a:rPr lang="en-US" sz="2000" dirty="0">
                <a:solidFill>
                  <a:schemeClr val="accent3">
                    <a:lumMod val="25000"/>
                  </a:schemeClr>
                </a:solidFill>
                <a:latin typeface="Abadi" panose="020B0604020104020204" pitchFamily="34" charset="0"/>
              </a:rPr>
              <a:t>() function call and turn it into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I filter the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to only include Falcon 9 launches.</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I dealt with missing values</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The goal was to extract the launch records as HTML table, parse the table and convert it to a pandas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s-MX" sz="2000" dirty="0">
                <a:solidFill>
                  <a:schemeClr val="accent1"/>
                </a:solidFill>
                <a:hlinkClick r:id="rId3">
                  <a:extLst>
                    <a:ext uri="{A12FA001-AC4F-418D-AE19-62706E023703}">
                      <ahyp:hlinkClr xmlns:ahyp="http://schemas.microsoft.com/office/drawing/2018/hyperlinkcolor" val="tx"/>
                    </a:ext>
                  </a:extLst>
                </a:hlinkClick>
              </a:rPr>
              <a:t>https://github.com/amm2307/Capstone_Project/blob/master/Capstone%20Final%20Project%20IBM%20Machine%20Learning.ipynb</a:t>
            </a:r>
            <a:endParaRPr lang="en-US" sz="2000" dirty="0">
              <a:solidFill>
                <a:schemeClr val="accent1"/>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102AA670-34A0-AEEA-F9EF-75751DB97F89}"/>
              </a:ext>
            </a:extLst>
          </p:cNvPr>
          <p:cNvPicPr>
            <a:picLocks noChangeAspect="1"/>
          </p:cNvPicPr>
          <p:nvPr/>
        </p:nvPicPr>
        <p:blipFill>
          <a:blip r:embed="rId4"/>
          <a:stretch>
            <a:fillRect/>
          </a:stretch>
        </p:blipFill>
        <p:spPr>
          <a:xfrm>
            <a:off x="5910262" y="1631000"/>
            <a:ext cx="5497835" cy="2282187"/>
          </a:xfrm>
          <a:prstGeom prst="rect">
            <a:avLst/>
          </a:prstGeom>
        </p:spPr>
      </p:pic>
      <p:pic>
        <p:nvPicPr>
          <p:cNvPr id="9" name="Imagen 8">
            <a:extLst>
              <a:ext uri="{FF2B5EF4-FFF2-40B4-BE49-F238E27FC236}">
                <a16:creationId xmlns:a16="http://schemas.microsoft.com/office/drawing/2014/main" id="{75BFFCDE-28E9-E50F-30FE-AC50500E4ABE}"/>
              </a:ext>
            </a:extLst>
          </p:cNvPr>
          <p:cNvPicPr>
            <a:picLocks noChangeAspect="1"/>
          </p:cNvPicPr>
          <p:nvPr/>
        </p:nvPicPr>
        <p:blipFill>
          <a:blip r:embed="rId5"/>
          <a:stretch>
            <a:fillRect/>
          </a:stretch>
        </p:blipFill>
        <p:spPr>
          <a:xfrm>
            <a:off x="5910262" y="3939597"/>
            <a:ext cx="5497835" cy="207345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I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and I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s-MX" sz="2000" dirty="0">
                <a:hlinkClick r:id="rId3"/>
              </a:rPr>
              <a:t>https://github.com/amm2307/Capstone_Project/blob/master/Hands-on%20Lab%20Web%20Scraping.ipynb</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Imagen 6">
            <a:extLst>
              <a:ext uri="{FF2B5EF4-FFF2-40B4-BE49-F238E27FC236}">
                <a16:creationId xmlns:a16="http://schemas.microsoft.com/office/drawing/2014/main" id="{5BB00687-5B75-E930-68FE-B10547F9D8D1}"/>
              </a:ext>
            </a:extLst>
          </p:cNvPr>
          <p:cNvPicPr>
            <a:picLocks noChangeAspect="1"/>
          </p:cNvPicPr>
          <p:nvPr/>
        </p:nvPicPr>
        <p:blipFill>
          <a:blip r:embed="rId4"/>
          <a:stretch>
            <a:fillRect/>
          </a:stretch>
        </p:blipFill>
        <p:spPr>
          <a:xfrm>
            <a:off x="5910262" y="1578851"/>
            <a:ext cx="5510875" cy="2943280"/>
          </a:xfrm>
          <a:prstGeom prst="rect">
            <a:avLst/>
          </a:prstGeom>
        </p:spPr>
      </p:pic>
      <p:pic>
        <p:nvPicPr>
          <p:cNvPr id="9" name="Imagen 8">
            <a:extLst>
              <a:ext uri="{FF2B5EF4-FFF2-40B4-BE49-F238E27FC236}">
                <a16:creationId xmlns:a16="http://schemas.microsoft.com/office/drawing/2014/main" id="{787E80B6-404B-57DB-B929-27D4E74FC2C4}"/>
              </a:ext>
            </a:extLst>
          </p:cNvPr>
          <p:cNvPicPr>
            <a:picLocks noChangeAspect="1"/>
          </p:cNvPicPr>
          <p:nvPr/>
        </p:nvPicPr>
        <p:blipFill>
          <a:blip r:embed="rId5"/>
          <a:stretch>
            <a:fillRect/>
          </a:stretch>
        </p:blipFill>
        <p:spPr>
          <a:xfrm>
            <a:off x="5910263" y="4522131"/>
            <a:ext cx="5510874" cy="158109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302</TotalTime>
  <Words>1759</Words>
  <Application>Microsoft Office PowerPoint</Application>
  <PresentationFormat>Panorámica</PresentationFormat>
  <Paragraphs>204</Paragraphs>
  <Slides>47</Slides>
  <Notes>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Abadi</vt:lpstr>
      <vt:lpstr>-apple-system</vt:lpstr>
      <vt:lpstr>Arial</vt:lpstr>
      <vt:lpstr>Calibri</vt:lpstr>
      <vt:lpstr>Calibri Light</vt:lpstr>
      <vt:lpstr>IBM Plex Mono SemiBold</vt:lpstr>
      <vt:lpstr>IBM Plex Mono Text</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Haydee Citlalli Martinez Ramirez</cp:lastModifiedBy>
  <cp:revision>223</cp:revision>
  <dcterms:created xsi:type="dcterms:W3CDTF">2021-04-29T18:58:34Z</dcterms:created>
  <dcterms:modified xsi:type="dcterms:W3CDTF">2022-06-13T18:22:13Z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